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handoutMasterIdLst>
    <p:handoutMasterId r:id="rId57"/>
  </p:handoutMasterIdLst>
  <p:sldIdLst>
    <p:sldId id="279" r:id="rId2"/>
    <p:sldId id="327" r:id="rId3"/>
    <p:sldId id="376" r:id="rId4"/>
    <p:sldId id="258" r:id="rId5"/>
    <p:sldId id="257" r:id="rId6"/>
    <p:sldId id="380" r:id="rId7"/>
    <p:sldId id="401" r:id="rId8"/>
    <p:sldId id="465" r:id="rId9"/>
    <p:sldId id="466" r:id="rId10"/>
    <p:sldId id="425" r:id="rId11"/>
    <p:sldId id="472" r:id="rId12"/>
    <p:sldId id="405" r:id="rId13"/>
    <p:sldId id="467" r:id="rId14"/>
    <p:sldId id="417" r:id="rId15"/>
    <p:sldId id="390" r:id="rId16"/>
    <p:sldId id="418" r:id="rId17"/>
    <p:sldId id="419" r:id="rId18"/>
    <p:sldId id="422" r:id="rId19"/>
    <p:sldId id="420" r:id="rId20"/>
    <p:sldId id="426" r:id="rId21"/>
    <p:sldId id="433" r:id="rId22"/>
    <p:sldId id="464" r:id="rId23"/>
    <p:sldId id="407" r:id="rId24"/>
    <p:sldId id="421" r:id="rId25"/>
    <p:sldId id="429" r:id="rId26"/>
    <p:sldId id="430" r:id="rId27"/>
    <p:sldId id="408" r:id="rId28"/>
    <p:sldId id="434" r:id="rId29"/>
    <p:sldId id="471" r:id="rId30"/>
    <p:sldId id="435" r:id="rId31"/>
    <p:sldId id="447" r:id="rId32"/>
    <p:sldId id="409" r:id="rId33"/>
    <p:sldId id="439" r:id="rId34"/>
    <p:sldId id="438" r:id="rId35"/>
    <p:sldId id="440" r:id="rId36"/>
    <p:sldId id="441" r:id="rId37"/>
    <p:sldId id="461" r:id="rId38"/>
    <p:sldId id="463" r:id="rId39"/>
    <p:sldId id="410" r:id="rId40"/>
    <p:sldId id="454" r:id="rId41"/>
    <p:sldId id="453" r:id="rId42"/>
    <p:sldId id="411" r:id="rId43"/>
    <p:sldId id="456" r:id="rId44"/>
    <p:sldId id="455" r:id="rId45"/>
    <p:sldId id="412" r:id="rId46"/>
    <p:sldId id="457" r:id="rId47"/>
    <p:sldId id="413" r:id="rId48"/>
    <p:sldId id="458" r:id="rId49"/>
    <p:sldId id="459" r:id="rId50"/>
    <p:sldId id="414" r:id="rId51"/>
    <p:sldId id="415" r:id="rId52"/>
    <p:sldId id="330" r:id="rId53"/>
    <p:sldId id="462" r:id="rId54"/>
    <p:sldId id="365" r:id="rId5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252424"/>
    <a:srgbClr val="F3F3F3"/>
    <a:srgbClr val="D11947"/>
    <a:srgbClr val="262424"/>
    <a:srgbClr val="464645"/>
    <a:srgbClr val="616161"/>
    <a:srgbClr val="212830"/>
    <a:srgbClr val="FDB71A"/>
    <a:srgbClr val="9ED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01"/>
    <p:restoredTop sz="77471"/>
  </p:normalViewPr>
  <p:slideViewPr>
    <p:cSldViewPr snapToGrid="0" showGuides="1">
      <p:cViewPr varScale="1">
        <p:scale>
          <a:sx n="69" d="100"/>
          <a:sy n="69" d="100"/>
        </p:scale>
        <p:origin x="1520" y="192"/>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12/9/24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7E0"/>
                </a:solidFill>
                <a:effectLst/>
                <a:latin typeface="-apple-system"/>
              </a:rPr>
              <a:t>I am an evolutionary computational biologist by training with extensive expertise in WGS/WES, </a:t>
            </a:r>
            <a:r>
              <a:rPr lang="en-US" b="0" i="0" dirty="0" err="1">
                <a:solidFill>
                  <a:srgbClr val="D1D7E0"/>
                </a:solidFill>
                <a:effectLst/>
                <a:latin typeface="-apple-system"/>
              </a:rPr>
              <a:t>sc</a:t>
            </a:r>
            <a:r>
              <a:rPr lang="en-US" b="0" i="0" dirty="0">
                <a:solidFill>
                  <a:srgbClr val="D1D7E0"/>
                </a:solidFill>
                <a:effectLst/>
                <a:latin typeface="-apple-system"/>
              </a:rPr>
              <a:t>-RNA-Seq, </a:t>
            </a:r>
            <a:r>
              <a:rPr lang="en-US" b="0" i="0" dirty="0" err="1">
                <a:solidFill>
                  <a:srgbClr val="D1D7E0"/>
                </a:solidFill>
                <a:effectLst/>
                <a:latin typeface="-apple-system"/>
              </a:rPr>
              <a:t>sc</a:t>
            </a:r>
            <a:r>
              <a:rPr lang="en-US" b="0" i="0" dirty="0">
                <a:solidFill>
                  <a:srgbClr val="D1D7E0"/>
                </a:solidFill>
                <a:effectLst/>
                <a:latin typeface="-apple-system"/>
              </a:rPr>
              <a:t>-ATAC-Seq and </a:t>
            </a:r>
            <a:r>
              <a:rPr lang="en-US" b="0" i="0" dirty="0" err="1">
                <a:solidFill>
                  <a:srgbClr val="D1D7E0"/>
                </a:solidFill>
                <a:effectLst/>
                <a:latin typeface="-apple-system"/>
              </a:rPr>
              <a:t>sc</a:t>
            </a:r>
            <a:r>
              <a:rPr lang="en-US" b="0" i="0" dirty="0">
                <a:solidFill>
                  <a:srgbClr val="D1D7E0"/>
                </a:solidFill>
                <a:effectLst/>
                <a:latin typeface="-apple-system"/>
              </a:rPr>
              <a:t>-TCR/BCR-Seq analysis in the context of tumor evolution, phylogenetics, and microenvironment.</a:t>
            </a:r>
          </a:p>
          <a:p>
            <a:endParaRPr lang="en-US" b="0" i="0" dirty="0">
              <a:solidFill>
                <a:srgbClr val="D1D7E0"/>
              </a:solidFill>
              <a:effectLst/>
              <a:latin typeface="-apple-system"/>
            </a:endParaRPr>
          </a:p>
          <a:p>
            <a:r>
              <a:rPr lang="en-US" b="0" i="0" dirty="0">
                <a:solidFill>
                  <a:srgbClr val="D1D7E0"/>
                </a:solidFill>
                <a:effectLst/>
                <a:latin typeface="-apple-system"/>
              </a:rPr>
              <a:t>I’m a Senior Bioinformatics Research Scientist at the </a:t>
            </a:r>
            <a:r>
              <a:rPr lang="en-US" sz="1800" dirty="0"/>
              <a:t>DNB Bioinformatics Core. </a:t>
            </a:r>
            <a:r>
              <a:rPr lang="en-US" b="0" i="0" dirty="0">
                <a:solidFill>
                  <a:srgbClr val="D1D7E0"/>
                </a:solidFill>
                <a:effectLst/>
                <a:latin typeface="-apple-system"/>
              </a:rPr>
              <a:t>I am passionate about </a:t>
            </a:r>
            <a:r>
              <a:rPr lang="en-US" b="0" i="0" dirty="0" err="1">
                <a:solidFill>
                  <a:srgbClr val="D1D7E0"/>
                </a:solidFill>
                <a:effectLst/>
                <a:latin typeface="-apple-system"/>
              </a:rPr>
              <a:t>bulding</a:t>
            </a:r>
            <a:r>
              <a:rPr lang="en-US" b="0" i="0" dirty="0">
                <a:solidFill>
                  <a:srgbClr val="D1D7E0"/>
                </a:solidFill>
                <a:effectLst/>
                <a:latin typeface="-apple-system"/>
              </a:rPr>
              <a:t> and automating computational workflows and pipelines for scientists, and I am here to discuss the automated pipeline I am working on currently for analyzing single cell/nuclei seq named snap </a:t>
            </a:r>
            <a:r>
              <a:rPr lang="en-US" b="0" i="0" dirty="0">
                <a:solidFill>
                  <a:srgbClr val="D1D7E0"/>
                </a:solidFill>
                <a:effectLst/>
                <a:latin typeface="-apple-system"/>
                <a:sym typeface="Wingdings" pitchFamily="2" charset="2"/>
              </a:rPr>
              <a:t></a:t>
            </a:r>
            <a:endParaRPr lang="en-US" sz="1800"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6E9F-E6EE-8908-CAB5-533243E6D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8D261-008E-FDF0-D2B3-0A625070E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B6672-F88B-5A1A-9862-D25D14F99648}"/>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5A19820-CA09-829E-1B59-155447B6C43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EF74E9-74CA-CFC3-F88D-35D82FC529C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5839BCB-1F26-3987-DC46-C8AD8BCB8681}"/>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28621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16AF-E32F-BBF1-98A6-020E7DF24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2B5BC-73A7-AD64-FA42-09927B504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A87A7-2449-7056-3F81-E14F29EB3E81}"/>
              </a:ext>
            </a:extLst>
          </p:cNvPr>
          <p:cNvSpPr>
            <a:spLocks noGrp="1"/>
          </p:cNvSpPr>
          <p:nvPr>
            <p:ph type="body" idx="1"/>
          </p:nvPr>
        </p:nvSpPr>
        <p:spPr/>
        <p:txBody>
          <a:bodyPr/>
          <a:lstStyle/>
          <a:p>
            <a:r>
              <a:rPr lang="en-US" dirty="0"/>
              <a:t>There are three options to run the analysis modules on HPC: either interactively on a node via terminal or web </a:t>
            </a:r>
            <a:r>
              <a:rPr lang="en-US" dirty="0" err="1"/>
              <a:t>Rstudio</a:t>
            </a:r>
            <a:r>
              <a:rPr lang="en-US" dirty="0"/>
              <a:t>, or by submitting an </a:t>
            </a:r>
            <a:r>
              <a:rPr lang="en-US" dirty="0" err="1"/>
              <a:t>lsf</a:t>
            </a:r>
            <a:r>
              <a:rPr lang="en-US" dirty="0"/>
              <a:t> job.</a:t>
            </a:r>
          </a:p>
          <a:p>
            <a:endParaRPr lang="en-US" dirty="0"/>
          </a:p>
        </p:txBody>
      </p:sp>
      <p:sp>
        <p:nvSpPr>
          <p:cNvPr id="4" name="Date Placeholder 3">
            <a:extLst>
              <a:ext uri="{FF2B5EF4-FFF2-40B4-BE49-F238E27FC236}">
                <a16:creationId xmlns:a16="http://schemas.microsoft.com/office/drawing/2014/main" id="{DA245C82-9956-91CD-940A-1E0FE7CAC2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B2D3DC-7B7E-54F1-CB06-0B27B7D0658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1D3EC7-A1D2-A496-E9FB-AB4B8B5BFCEB}"/>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344432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More information can be found in the `run-container` folder about the packages and dependencies available at the current container version.</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We maintain a structured and predictable organization system across repositories and projects.</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dirty="0"/>
          </a:p>
          <a:p>
            <a:endParaRPr lang="en-US" dirty="0"/>
          </a:p>
          <a:p>
            <a:r>
              <a:rPr lang="en-US" dirty="0"/>
              <a:t>Our project analysis and trainings are available at our GitHub account. </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1058410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EC10-6C70-B037-80FC-843BA5B44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202FE-8313-E56B-2D04-FC900B42A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550B2-3F6E-2489-F62B-97DCD212AA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771E1C3-3A72-72E1-A0E5-8DCDB2E83CB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3C6A8A3-F3C7-3EC3-5AD4-DE1C6AA4A1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EE30964-A407-4BE1-2ED0-7DD52760A937}"/>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382517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CA6C-2661-E66B-90D1-0CF59383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AD65B-C1A1-1634-BC36-E4F3EC694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49180-BE66-8DFA-E219-A96CFE62085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B426C92-3026-D5A4-C342-D54CF2D65BF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D2DE731-455F-ED4E-FCB5-655DE356F73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CDFEC14-E576-8F7F-EDF7-E462CD2E6956}"/>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48749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vision is that every child diagnosed with cancer or another catastrophic disease has access to quality care and treatment.</a:t>
            </a: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Our code of conduct at the core is to do that through the sharing of knowledge, technology and organizational skills</a:t>
            </a:r>
            <a:r>
              <a:rPr lang="en-US" b="0" i="0" dirty="0">
                <a:solidFill>
                  <a:srgbClr val="E8E8E8"/>
                </a:solidFill>
                <a:effectLst/>
                <a:latin typeface="Google Sans"/>
              </a:rPr>
              <a:t>. </a:t>
            </a:r>
            <a:r>
              <a:rPr lang="en-US" sz="1800" b="0" i="0" dirty="0">
                <a:solidFill>
                  <a:srgbClr val="E8E8E8"/>
                </a:solidFill>
                <a:effectLst/>
                <a:latin typeface="Google Sans"/>
              </a:rPr>
              <a:t>W</a:t>
            </a:r>
            <a:r>
              <a:rPr lang="en-US" dirty="0"/>
              <a:t>e welcome everyone in the research community into creating a friendly and respectful place for all of us to learn, teach each other and contribute.</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B875-ED03-4CDD-FE42-B9285433A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06E13-52FB-5313-3D78-EB5776697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48BA5-EE59-F824-ED1D-99AEBA95772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0158AC-0AF9-F0AC-5547-360BB8060C3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D58CFCB-6EEA-5559-E4F7-20097FEE53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B9AB1C0-5D3E-F492-C1A7-899448F39A83}"/>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183007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in 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Walk them through the main folder</a:t>
            </a:r>
          </a:p>
          <a:p>
            <a:pPr marL="342900" indent="-342900">
              <a:buAutoNum type="arabicPeriod"/>
            </a:pPr>
            <a:r>
              <a:rPr lang="en-US" dirty="0"/>
              <a:t>upstream-analysis: plots/01_Seurat_qc/DST800</a:t>
            </a:r>
          </a:p>
          <a:p>
            <a:pPr marL="342900" indent="-342900">
              <a:buAutoNum type="arabicPeriod"/>
            </a:pPr>
            <a:r>
              <a:rPr lang="en-US" dirty="0"/>
              <a:t>upstream-analysis: plots/04_Filter_object</a:t>
            </a:r>
          </a:p>
          <a:p>
            <a:pPr marL="342900" indent="-342900">
              <a:buAutoNum type="arabicPeriod"/>
            </a:pPr>
            <a:r>
              <a:rPr lang="en-US" dirty="0"/>
              <a:t>upstream-analysis: plots/05_Final_summary_report</a:t>
            </a:r>
          </a:p>
          <a:p>
            <a:pPr marL="342900" indent="-342900">
              <a:buAutoNum type="arabicPeriod"/>
            </a:pPr>
            <a:r>
              <a:rPr lang="en-US" dirty="0"/>
              <a:t>integrative-analysis: plots/Report_integrative_analysis_harmony_2024-06-24.html</a:t>
            </a:r>
          </a:p>
          <a:p>
            <a:pPr marL="342900" indent="-342900">
              <a:buAutoNum type="arabicPeriod"/>
            </a:pPr>
            <a:r>
              <a:rPr lang="en-US" dirty="0"/>
              <a:t>cell-types-annotation: plots/01_cell_types_annotation_SingleR/Report_cell_types_annotation_SingleR_broad_2024-07-17.html</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755217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54</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if you click on Readme file you will find a thorough documentation about how to use the repo and access the code.</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C7647-2F5B-98C2-D8CA-67322E2EA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CC2D8-1EFB-16AC-1186-415073CBF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49C13-37B5-E16D-AF67-B7C2BDF77410}"/>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F7B327A8-FAEC-2FC3-FCB1-E1EEF2B447D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10767E86-3193-1EB2-0F8C-BC61241E49D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9D4C16-3D09-F669-5DB5-EB356AE03BD2}"/>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87226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41B61-BB2E-D13A-417D-F786F1F31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7BF9D-ACEA-68F4-5EE3-11A40DBA2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5EFBC6-2589-EDB1-069A-468B1252E3BC}"/>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97A7695D-232F-1B01-7F9C-8D50F34500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CA0E486-6DC4-32AC-D472-A7FF60C6B3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F7F6507-EB3F-3DC4-8D82-3FE64C57D4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82741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4.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image" Target="../media/image29.png"/><Relationship Id="rId4" Type="http://schemas.openxmlformats.org/officeDocument/2006/relationships/hyperlink" Target="https://github.com/stjude-dnb-binfcore/sc-rna-seq-sna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 Id="rId5" Type="http://schemas.microsoft.com/office/2007/relationships/hdphoto" Target="../media/hdphoto1.wdp"/><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stjude-dnb-binfcore/trainings/tree/main/courses/sc-rna-seq-snap-repo/resources" TargetMode="External"/><Relationship Id="rId3" Type="http://schemas.openxmlformats.org/officeDocument/2006/relationships/hyperlink" Target="https://github.com/stjude-dnb-binfcore/trainings/tree/main/courses/Automation-Reproducibility-compbio" TargetMode="External"/><Relationship Id="rId7" Type="http://schemas.openxmlformats.org/officeDocument/2006/relationships/hyperlink" Target="https://towardsdatascience.com/docker-for-data-scientists-5732501f0ba4" TargetMode="External"/><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hyperlink" Target="https://docker-curriculum.com/" TargetMode="External"/><Relationship Id="rId5" Type="http://schemas.openxmlformats.org/officeDocument/2006/relationships/hyperlink" Target="https://docs.github.com/en" TargetMode="External"/><Relationship Id="rId4" Type="http://schemas.openxmlformats.org/officeDocument/2006/relationships/hyperlink" Target="https://jhudatascience.org/Documentation_and_Usabilit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3.xml"/><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53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B29D-E724-5942-268C-810C3CE4867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BA4642-16CE-0F88-A44C-AAAD8D0D36DA}"/>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0A63271A-3069-4F4A-687F-48D3225D4ED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1CE9C92F-BDC2-A8AE-AFF8-2D27CA4A0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526A26D9-A672-8AD7-91CF-E4D678D62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E9A8FE07-4CD7-26DB-FB8A-602125C9A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D2C2762E-3344-4A40-7950-A7A988CC0A9E}"/>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F9DF86-DE15-16C7-40DC-0603ACB3D57F}"/>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47AAD95-9CF9-E6CA-3B53-61B7CA1A222E}"/>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405CD8-CBFC-2D3C-C2C9-5182F7C82063}"/>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F6CA779B-FFDF-06FE-E178-3036B34DCE8F}"/>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F015A173-C941-F9C6-E819-8F947E1FD66D}"/>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7923C35B-B84A-DB9B-A615-519FCD66109F}"/>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2552230-2F7D-8EF4-7878-6765121287D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512AFF-D772-0DE8-C023-8F6337B80D43}"/>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B39B28-624B-A8A5-2A25-2D47E559AD6E}"/>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2F83E4D5-1167-C0AE-F42F-53A624A7FF3D}"/>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B60FC83F-60CD-E062-E049-5E4E097353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C9DBB3-8834-C733-896A-614DE34DED3B}"/>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8115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a:p>
            <a:pPr marL="342900" indent="-342900" fontAlgn="base">
              <a:spcAft>
                <a:spcPts val="1600"/>
              </a:spcAft>
              <a:buFont typeface="Arial" panose="020B0604020202020204" pitchFamily="34" charset="0"/>
              <a:buChar char="•"/>
            </a:pPr>
            <a:r>
              <a:rPr lang="en-US" sz="2400" b="0" i="0" u="none" strike="noStrike" dirty="0" err="1">
                <a:effectLst/>
              </a:rPr>
              <a:t>Dockerfile</a:t>
            </a:r>
            <a:r>
              <a:rPr lang="en-US" sz="2400" dirty="0"/>
              <a:t>/</a:t>
            </a:r>
            <a:r>
              <a:rPr lang="en-US" sz="2400" b="0" i="0" u="none" strike="noStrike" dirty="0">
                <a:effectLst/>
              </a:rPr>
              <a:t>rstudio_r_4.4.0_seurat_4.4.0.def</a:t>
            </a:r>
            <a:endParaRPr lang="en-US" sz="2400" dirty="0"/>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E7C5-ED33-B1DA-7A0E-D6A3629A0C0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2BDC0A38-470D-BE64-F996-A989EF2510A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13</a:t>
            </a:fld>
            <a:endParaRPr lang="en-US"/>
          </a:p>
        </p:txBody>
      </p:sp>
      <p:pic>
        <p:nvPicPr>
          <p:cNvPr id="2" name="Picture 1">
            <a:extLst>
              <a:ext uri="{FF2B5EF4-FFF2-40B4-BE49-F238E27FC236}">
                <a16:creationId xmlns:a16="http://schemas.microsoft.com/office/drawing/2014/main" id="{7225DE4F-2057-D58A-8F52-CECEF72EFA6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FCFEAA7A-4989-98CD-CFBF-E0328422BEA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750365-3BEE-DA82-64AE-2AD6E3274C66}"/>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2D5A41-88BB-175F-F7EA-706EE1666C3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D1616378-5B0C-E21C-CB84-7400E1E36F49}"/>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DF33C9D-52B5-3FAA-8E16-EF82C679AE4C}"/>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08598FB9-949C-254C-2C4E-993109940047}"/>
              </a:ext>
            </a:extLst>
          </p:cNvPr>
          <p:cNvSpPr txBox="1"/>
          <p:nvPr/>
        </p:nvSpPr>
        <p:spPr>
          <a:xfrm>
            <a:off x="4558139" y="5371503"/>
            <a:ext cx="2660950" cy="307777"/>
          </a:xfrm>
          <a:prstGeom prst="rect">
            <a:avLst/>
          </a:prstGeom>
          <a:noFill/>
        </p:spPr>
        <p:txBody>
          <a:bodyPr wrap="square" rtlCol="0">
            <a:spAutoFit/>
          </a:bodyPr>
          <a:lstStyle/>
          <a:p>
            <a:r>
              <a:rPr lang="en-US" sz="1400" dirty="0">
                <a:solidFill>
                  <a:srgbClr val="D11947"/>
                </a:solidFill>
              </a:rPr>
              <a:t>+ </a:t>
            </a:r>
            <a:r>
              <a:rPr lang="en-US" sz="1400" dirty="0" err="1">
                <a:solidFill>
                  <a:srgbClr val="D11947"/>
                </a:solidFill>
              </a:rPr>
              <a:t>lsf</a:t>
            </a:r>
            <a:r>
              <a:rPr lang="en-US" sz="1400" dirty="0">
                <a:solidFill>
                  <a:srgbClr val="D11947"/>
                </a:solidFill>
              </a:rPr>
              <a:t> script/analysis module</a:t>
            </a:r>
          </a:p>
        </p:txBody>
      </p:sp>
    </p:spTree>
    <p:extLst>
      <p:ext uri="{BB962C8B-B14F-4D97-AF65-F5344CB8AC3E}">
        <p14:creationId xmlns:p14="http://schemas.microsoft.com/office/powerpoint/2010/main" val="372705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7901D6-5957-1C24-A600-61AF62DED47E}"/>
              </a:ext>
            </a:extLst>
          </p:cNvPr>
          <p:cNvPicPr>
            <a:picLocks noChangeAspect="1"/>
          </p:cNvPicPr>
          <p:nvPr/>
        </p:nvPicPr>
        <p:blipFill>
          <a:blip r:embed="rId4"/>
          <a:srcRect b="17301"/>
          <a:stretch/>
        </p:blipFill>
        <p:spPr>
          <a:xfrm>
            <a:off x="8489334" y="4823791"/>
            <a:ext cx="9686505" cy="4731421"/>
          </a:xfrm>
          <a:prstGeom prst="rect">
            <a:avLst/>
          </a:prstGeom>
        </p:spPr>
      </p:pic>
    </p:spTree>
    <p:extLst>
      <p:ext uri="{BB962C8B-B14F-4D97-AF65-F5344CB8AC3E}">
        <p14:creationId xmlns:p14="http://schemas.microsoft.com/office/powerpoint/2010/main" val="132710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6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19</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
        <p:nvSpPr>
          <p:cNvPr id="3" name="Rounded Rectangle 2">
            <a:extLst>
              <a:ext uri="{FF2B5EF4-FFF2-40B4-BE49-F238E27FC236}">
                <a16:creationId xmlns:a16="http://schemas.microsoft.com/office/drawing/2014/main" id="{750090D6-58AA-93B2-5CE2-585765C00911}"/>
              </a:ext>
            </a:extLst>
          </p:cNvPr>
          <p:cNvSpPr/>
          <p:nvPr/>
        </p:nvSpPr>
        <p:spPr>
          <a:xfrm flipV="1">
            <a:off x="5903495" y="2655476"/>
            <a:ext cx="6432884" cy="145129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11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3093"/>
          <a:stretch/>
        </p:blipFill>
        <p:spPr>
          <a:xfrm>
            <a:off x="3155052" y="2180231"/>
            <a:ext cx="12527977" cy="7421001"/>
          </a:xfrm>
          <a:prstGeom prst="rect">
            <a:avLst/>
          </a:prstGeom>
        </p:spPr>
      </p:pic>
      <p:sp>
        <p:nvSpPr>
          <p:cNvPr id="32" name="Rectangle 31">
            <a:extLst>
              <a:ext uri="{FF2B5EF4-FFF2-40B4-BE49-F238E27FC236}">
                <a16:creationId xmlns:a16="http://schemas.microsoft.com/office/drawing/2014/main" id="{E6056EE7-23A8-CFC1-406F-C1DB0AADEE0F}"/>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sp>
        <p:nvSpPr>
          <p:cNvPr id="33" name="Rectangle 32">
            <a:extLst>
              <a:ext uri="{FF2B5EF4-FFF2-40B4-BE49-F238E27FC236}">
                <a16:creationId xmlns:a16="http://schemas.microsoft.com/office/drawing/2014/main" id="{CE4F8F12-4738-6FE4-6C1D-5ECBC98CFBA9}"/>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34" name="Straight Arrow Connector 33">
            <a:extLst>
              <a:ext uri="{FF2B5EF4-FFF2-40B4-BE49-F238E27FC236}">
                <a16:creationId xmlns:a16="http://schemas.microsoft.com/office/drawing/2014/main" id="{D042D073-F973-91EE-7476-162E7E80ADAE}"/>
              </a:ext>
            </a:extLst>
          </p:cNvPr>
          <p:cNvCxnSpPr>
            <a:cxnSpLocks/>
            <a:stCxn id="35" idx="1"/>
            <a:endCxn id="32"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8A6E30F8-ABA6-37FD-EDEB-10580B337650}"/>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1782A19F-AD3E-B56C-9C68-15AE0AB03A94}"/>
              </a:ext>
            </a:extLst>
          </p:cNvPr>
          <p:cNvCxnSpPr>
            <a:cxnSpLocks/>
            <a:stCxn id="37" idx="1"/>
            <a:endCxn id="3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B6D5D586-454F-8907-EA93-E21A40AD2870}"/>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0123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3F2BE-B22A-7811-B7DC-D9495E07876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0995DDB-ED7D-AADD-BDF1-47E7253BE63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1E1795D1-78FC-4B88-89E8-6977E8DCB2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CC0101EB-0FB9-985F-9FCD-F59EAF36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10;&#10;Description automatically generated">
            <a:extLst>
              <a:ext uri="{FF2B5EF4-FFF2-40B4-BE49-F238E27FC236}">
                <a16:creationId xmlns:a16="http://schemas.microsoft.com/office/drawing/2014/main" id="{F4119A4B-ABEE-885A-70AF-636F35003C0F}"/>
              </a:ext>
            </a:extLst>
          </p:cNvPr>
          <p:cNvPicPr>
            <a:picLocks noChangeAspect="1"/>
          </p:cNvPicPr>
          <p:nvPr/>
        </p:nvPicPr>
        <p:blipFill>
          <a:blip r:embed="rId4"/>
          <a:srcRect b="33093"/>
          <a:stretch/>
        </p:blipFill>
        <p:spPr>
          <a:xfrm>
            <a:off x="3155052" y="2180231"/>
            <a:ext cx="12527977" cy="7421001"/>
          </a:xfrm>
          <a:prstGeom prst="rect">
            <a:avLst/>
          </a:prstGeom>
        </p:spPr>
      </p:pic>
      <p:sp>
        <p:nvSpPr>
          <p:cNvPr id="10" name="Rectangle 9">
            <a:extLst>
              <a:ext uri="{FF2B5EF4-FFF2-40B4-BE49-F238E27FC236}">
                <a16:creationId xmlns:a16="http://schemas.microsoft.com/office/drawing/2014/main" id="{012794FF-72FF-61B1-21B6-76FF1A95FA49}"/>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cxnSp>
        <p:nvCxnSpPr>
          <p:cNvPr id="13" name="Straight Arrow Connector 12">
            <a:extLst>
              <a:ext uri="{FF2B5EF4-FFF2-40B4-BE49-F238E27FC236}">
                <a16:creationId xmlns:a16="http://schemas.microsoft.com/office/drawing/2014/main" id="{8C9AE233-64B6-AF7F-5316-63EA5DD871B8}"/>
              </a:ext>
            </a:extLst>
          </p:cNvPr>
          <p:cNvCxnSpPr>
            <a:cxnSpLocks/>
            <a:stCxn id="14" idx="1"/>
            <a:endCxn id="10"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C1E24AA-631F-6980-BD7F-45144A7C8922}"/>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21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Tree>
    <p:extLst>
      <p:ext uri="{BB962C8B-B14F-4D97-AF65-F5344CB8AC3E}">
        <p14:creationId xmlns:p14="http://schemas.microsoft.com/office/powerpoint/2010/main" val="201209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
        <p:nvSpPr>
          <p:cNvPr id="4" name="Rectangle 3">
            <a:extLst>
              <a:ext uri="{FF2B5EF4-FFF2-40B4-BE49-F238E27FC236}">
                <a16:creationId xmlns:a16="http://schemas.microsoft.com/office/drawing/2014/main" id="{88F12F15-DFF9-513D-36F7-BEC90A4E177E}"/>
              </a:ext>
            </a:extLst>
          </p:cNvPr>
          <p:cNvSpPr/>
          <p:nvPr/>
        </p:nvSpPr>
        <p:spPr>
          <a:xfrm>
            <a:off x="9861216" y="4741939"/>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03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
        <p:nvSpPr>
          <p:cNvPr id="3" name="Rectangle 2">
            <a:extLst>
              <a:ext uri="{FF2B5EF4-FFF2-40B4-BE49-F238E27FC236}">
                <a16:creationId xmlns:a16="http://schemas.microsoft.com/office/drawing/2014/main" id="{125547C7-EC05-67A9-9B71-2B616E34095A}"/>
              </a:ext>
            </a:extLst>
          </p:cNvPr>
          <p:cNvSpPr/>
          <p:nvPr/>
        </p:nvSpPr>
        <p:spPr>
          <a:xfrm>
            <a:off x="5626100" y="8207033"/>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54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Tree>
    <p:extLst>
      <p:ext uri="{BB962C8B-B14F-4D97-AF65-F5344CB8AC3E}">
        <p14:creationId xmlns:p14="http://schemas.microsoft.com/office/powerpoint/2010/main" val="428367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rcRect b="40665"/>
          <a:stretch/>
        </p:blipFill>
        <p:spPr>
          <a:xfrm>
            <a:off x="1123303" y="2272223"/>
            <a:ext cx="16041394" cy="7378845"/>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A0622-ACEC-2516-6AD5-AA12886034E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3134751-D0F8-B635-00EE-CF408824F0DB}"/>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DA3072DC-68AA-667A-F8B2-F07271FE759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8EF63442-61F3-E83F-0BBF-2CC9BB3EA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2DE4CC11-1318-7847-F5D0-ADE553B978F4}"/>
              </a:ext>
            </a:extLst>
          </p:cNvPr>
          <p:cNvPicPr>
            <a:picLocks noChangeAspect="1"/>
          </p:cNvPicPr>
          <p:nvPr/>
        </p:nvPicPr>
        <p:blipFill>
          <a:blip r:embed="rId4"/>
          <a:srcRect t="59335"/>
          <a:stretch/>
        </p:blipFill>
        <p:spPr>
          <a:xfrm>
            <a:off x="1224665" y="3236357"/>
            <a:ext cx="15838670" cy="4993243"/>
          </a:xfrm>
          <a:prstGeom prst="rect">
            <a:avLst/>
          </a:prstGeom>
        </p:spPr>
      </p:pic>
    </p:spTree>
    <p:extLst>
      <p:ext uri="{BB962C8B-B14F-4D97-AF65-F5344CB8AC3E}">
        <p14:creationId xmlns:p14="http://schemas.microsoft.com/office/powerpoint/2010/main" val="406295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spTree>
    <p:extLst>
      <p:ext uri="{BB962C8B-B14F-4D97-AF65-F5344CB8AC3E}">
        <p14:creationId xmlns:p14="http://schemas.microsoft.com/office/powerpoint/2010/main" val="1618966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07C5-8A01-AE44-30E8-6DAEBA11284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89F0467C-57C6-F410-AA41-588D7825CD9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sp>
        <p:nvSpPr>
          <p:cNvPr id="6" name="Title 1">
            <a:extLst>
              <a:ext uri="{FF2B5EF4-FFF2-40B4-BE49-F238E27FC236}">
                <a16:creationId xmlns:a16="http://schemas.microsoft.com/office/drawing/2014/main" id="{2944DF2E-064E-FA4E-CEB8-5DFDE9A41A2F}"/>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pic>
        <p:nvPicPr>
          <p:cNvPr id="7" name="Picture 2" descr="ScRNASeqSnap repository logo">
            <a:extLst>
              <a:ext uri="{FF2B5EF4-FFF2-40B4-BE49-F238E27FC236}">
                <a16:creationId xmlns:a16="http://schemas.microsoft.com/office/drawing/2014/main" id="{13BA8E46-7768-E85B-6F03-E7EC4E6EB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creen shot of a computer&#10;&#10;Description automatically generated">
            <a:extLst>
              <a:ext uri="{FF2B5EF4-FFF2-40B4-BE49-F238E27FC236}">
                <a16:creationId xmlns:a16="http://schemas.microsoft.com/office/drawing/2014/main" id="{DFEDFA68-EE2B-A5CA-A419-01F015493983}"/>
              </a:ext>
            </a:extLst>
          </p:cNvPr>
          <p:cNvPicPr>
            <a:picLocks noChangeAspect="1"/>
          </p:cNvPicPr>
          <p:nvPr/>
        </p:nvPicPr>
        <p:blipFill>
          <a:blip r:embed="rId4"/>
          <a:srcRect b="33093"/>
          <a:stretch/>
        </p:blipFill>
        <p:spPr>
          <a:xfrm>
            <a:off x="3155052" y="2180231"/>
            <a:ext cx="12527977" cy="7421001"/>
          </a:xfrm>
          <a:prstGeom prst="rect">
            <a:avLst/>
          </a:prstGeom>
        </p:spPr>
      </p:pic>
      <p:sp>
        <p:nvSpPr>
          <p:cNvPr id="23" name="Rectangle 22">
            <a:extLst>
              <a:ext uri="{FF2B5EF4-FFF2-40B4-BE49-F238E27FC236}">
                <a16:creationId xmlns:a16="http://schemas.microsoft.com/office/drawing/2014/main" id="{030AF041-3D84-5E0E-493C-889C9ECED5BA}"/>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26" name="Straight Arrow Connector 25">
            <a:extLst>
              <a:ext uri="{FF2B5EF4-FFF2-40B4-BE49-F238E27FC236}">
                <a16:creationId xmlns:a16="http://schemas.microsoft.com/office/drawing/2014/main" id="{17D3BD23-9552-FD4A-1800-24A7191E7410}"/>
              </a:ext>
            </a:extLst>
          </p:cNvPr>
          <p:cNvCxnSpPr>
            <a:cxnSpLocks/>
            <a:stCxn id="27" idx="1"/>
            <a:endCxn id="2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FCCB8C30-E300-DB74-BD1B-83611FA8F70F}"/>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2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41</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46</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363325"/>
            <a:ext cx="3500617" cy="80912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pic>
        <p:nvPicPr>
          <p:cNvPr id="4" name="Picture 3" descr="Demo Royalty-Free Images, Stock Photos &amp; Pictures | Shutterstock">
            <a:extLst>
              <a:ext uri="{FF2B5EF4-FFF2-40B4-BE49-F238E27FC236}">
                <a16:creationId xmlns:a16="http://schemas.microsoft.com/office/drawing/2014/main" id="{6FDB0A7C-3D4A-BA35-7111-DC13CF48393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5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4391343" cy="1833643"/>
          </a:xfrm>
          <a:prstGeom prst="rect">
            <a:avLst/>
          </a:prstGeom>
          <a:noFill/>
        </p:spPr>
        <p:txBody>
          <a:bodyPr wrap="square">
            <a:spAutoFit/>
          </a:bodyPr>
          <a:lstStyle/>
          <a:p>
            <a:pPr>
              <a:lnSpc>
                <a:spcPct val="150000"/>
              </a:lnSpc>
            </a:pPr>
            <a:r>
              <a:rPr lang="en-US" sz="2600" dirty="0"/>
              <a:t>🎉  </a:t>
            </a:r>
            <a:r>
              <a:rPr lang="en-US" sz="2600" b="1" dirty="0"/>
              <a:t>Testing phase: code review process</a:t>
            </a:r>
          </a:p>
          <a:p>
            <a:pPr>
              <a:lnSpc>
                <a:spcPct val="150000"/>
              </a:lnSpc>
            </a:pPr>
            <a:r>
              <a:rPr lang="en-US" sz="2600" dirty="0"/>
              <a:t>🐛  Validation phase: Use another one (or more) datasets for validation purposes and fixing bugs</a:t>
            </a:r>
          </a:p>
          <a:p>
            <a:pPr>
              <a:lnSpc>
                <a:spcPct val="150000"/>
              </a:lnSpc>
            </a:pPr>
            <a:r>
              <a:rPr lang="en-US" sz="2600" dirty="0"/>
              <a:t>🚀  Launching!</a:t>
            </a:r>
          </a:p>
        </p:txBody>
      </p:sp>
    </p:spTree>
    <p:extLst>
      <p:ext uri="{BB962C8B-B14F-4D97-AF65-F5344CB8AC3E}">
        <p14:creationId xmlns:p14="http://schemas.microsoft.com/office/powerpoint/2010/main" val="4147334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3930406" cy="42192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600" dirty="0"/>
              <a:t>`clone-phylogeny-analysis` module</a:t>
            </a:r>
          </a:p>
          <a:p>
            <a:pPr marL="914400" lvl="1" indent="-457200">
              <a:lnSpc>
                <a:spcPct val="150000"/>
              </a:lnSpc>
              <a:buFont typeface="Arial" panose="020B0604020202020204" pitchFamily="34" charset="0"/>
              <a:buChar char="•"/>
            </a:pPr>
            <a:r>
              <a:rPr lang="en-US" sz="2600" dirty="0"/>
              <a:t>`infer-tumor-microenvironment-analysis` module</a:t>
            </a:r>
          </a:p>
          <a:p>
            <a:pPr marL="914400" lvl="1" indent="-457200">
              <a:lnSpc>
                <a:spcPct val="150000"/>
              </a:lnSpc>
              <a:buFont typeface="Arial" panose="020B0604020202020204" pitchFamily="34" charset="0"/>
              <a:buChar char="•"/>
            </a:pPr>
            <a:r>
              <a:rPr lang="en-US" sz="2600" dirty="0"/>
              <a:t>`differential-expression-analysis` module</a:t>
            </a:r>
          </a:p>
          <a:p>
            <a:pPr marL="914400" lvl="1" indent="-457200">
              <a:lnSpc>
                <a:spcPct val="150000"/>
              </a:lnSpc>
              <a:buFont typeface="Arial" panose="020B0604020202020204" pitchFamily="34" charset="0"/>
              <a:buChar char="•"/>
            </a:pPr>
            <a:r>
              <a:rPr lang="en-US" sz="2600" dirty="0"/>
              <a:t>`trajectories-</a:t>
            </a:r>
            <a:r>
              <a:rPr lang="en-US" sz="2600" dirty="0" err="1"/>
              <a:t>pseudotime</a:t>
            </a:r>
            <a:r>
              <a:rPr lang="en-US" sz="2600" dirty="0"/>
              <a:t>-analysis` module</a:t>
            </a:r>
          </a:p>
          <a:p>
            <a:pPr marL="914400" lvl="1" indent="-457200">
              <a:lnSpc>
                <a:spcPct val="150000"/>
              </a:lnSpc>
              <a:buFont typeface="Arial" panose="020B0604020202020204" pitchFamily="34" charset="0"/>
              <a:buChar char="•"/>
            </a:pPr>
            <a:r>
              <a:rPr lang="en-US" sz="2600" dirty="0"/>
              <a:t>`</a:t>
            </a:r>
            <a:r>
              <a:rPr lang="en-US" sz="2600" dirty="0" err="1"/>
              <a:t>rna</a:t>
            </a:r>
            <a:r>
              <a:rPr lang="en-US" sz="2600" dirty="0"/>
              <a:t>-velocity-analysis` module</a:t>
            </a:r>
          </a:p>
          <a:p>
            <a:pPr marL="914400" lvl="1" indent="-457200">
              <a:lnSpc>
                <a:spcPct val="150000"/>
              </a:lnSpc>
              <a:buFont typeface="Arial" panose="020B0604020202020204" pitchFamily="34" charset="0"/>
              <a:buChar char="•"/>
            </a:pPr>
            <a:r>
              <a:rPr lang="en-US" sz="2600" dirty="0"/>
              <a:t>`cell-types-annotation` module: using custom atlas reference or gene signature score</a:t>
            </a:r>
          </a:p>
          <a:p>
            <a:pPr marL="914400" lvl="1" indent="-457200">
              <a:lnSpc>
                <a:spcPct val="150000"/>
              </a:lnSpc>
              <a:buFont typeface="Arial" panose="020B0604020202020204" pitchFamily="34" charset="0"/>
              <a:buChar char="•"/>
            </a:pPr>
            <a:r>
              <a:rPr lang="en-US" sz="2600" dirty="0"/>
              <a:t>R shiny app</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578001"/>
          </a:xfrm>
        </p:spPr>
        <p:txBody>
          <a:bodyPr/>
          <a:lstStyle/>
          <a:p>
            <a:r>
              <a:rPr lang="en-US" sz="2600" i="0" u="none" strike="noStrike" dirty="0">
                <a:solidFill>
                  <a:schemeClr val="tx1"/>
                </a:solidFill>
                <a:effectLst/>
                <a:hlinkClick r:id="rId3"/>
              </a:rPr>
              <a:t>Automation and Reproducibility in Computational Biology</a:t>
            </a:r>
            <a:endParaRPr lang="en-US" sz="2600" i="0" u="none" strike="noStrike" dirty="0">
              <a:solidFill>
                <a:schemeClr val="tx1"/>
              </a:solidFill>
              <a:effectLst/>
            </a:endParaRPr>
          </a:p>
          <a:p>
            <a:r>
              <a:rPr lang="en-US" sz="2600" i="0" u="none" strike="noStrike" dirty="0">
                <a:solidFill>
                  <a:schemeClr val="tx1"/>
                </a:solidFill>
                <a:effectLst/>
                <a:hlinkClick r:id="rId4"/>
              </a:rPr>
              <a:t>Documentation and Usability</a:t>
            </a:r>
            <a:endParaRPr lang="en-US" sz="2600" i="0" u="none" strike="noStrike" dirty="0">
              <a:solidFill>
                <a:schemeClr val="tx1"/>
              </a:solidFill>
              <a:effectLst/>
            </a:endParaRPr>
          </a:p>
          <a:p>
            <a:r>
              <a:rPr lang="en-US" sz="2600" i="0" u="none" strike="noStrike" dirty="0">
                <a:solidFill>
                  <a:schemeClr val="tx1"/>
                </a:solidFill>
                <a:effectLst/>
                <a:hlinkClick r:id="rId5"/>
              </a:rPr>
              <a:t>GitHub Docs</a:t>
            </a:r>
            <a:endParaRPr lang="en-US" sz="2600" dirty="0">
              <a:solidFill>
                <a:schemeClr val="tx1"/>
              </a:solidFill>
            </a:endParaRPr>
          </a:p>
          <a:p>
            <a:r>
              <a:rPr lang="en-US" sz="2600" i="0" u="none" strike="noStrike" dirty="0">
                <a:solidFill>
                  <a:schemeClr val="tx1"/>
                </a:solidFill>
                <a:effectLst/>
                <a:hlinkClick r:id="rId6"/>
              </a:rPr>
              <a:t>Docker for beginners</a:t>
            </a:r>
            <a:endParaRPr lang="en-US" sz="2600" i="0" u="none" strike="noStrike" dirty="0">
              <a:solidFill>
                <a:schemeClr val="tx1"/>
              </a:solidFill>
              <a:effectLst/>
            </a:endParaRPr>
          </a:p>
          <a:p>
            <a:r>
              <a:rPr lang="en-US" sz="2600" i="0" u="none" strike="noStrike" dirty="0">
                <a:solidFill>
                  <a:schemeClr val="tx1"/>
                </a:solidFill>
                <a:effectLst/>
                <a:hlinkClick r:id="rId7"/>
              </a:rPr>
              <a:t>Docker for Data Scientists</a:t>
            </a:r>
            <a:endParaRPr lang="en-US" sz="2600" i="0" u="none" strike="noStrike" dirty="0">
              <a:solidFill>
                <a:schemeClr val="tx1"/>
              </a:solidFill>
              <a:effectLst/>
            </a:endParaRPr>
          </a:p>
          <a:p>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
        <p:nvSpPr>
          <p:cNvPr id="3" name="TextBox 2">
            <a:extLst>
              <a:ext uri="{FF2B5EF4-FFF2-40B4-BE49-F238E27FC236}">
                <a16:creationId xmlns:a16="http://schemas.microsoft.com/office/drawing/2014/main" id="{2352AACB-3495-EDE3-A0BE-08DAC1D08B4C}"/>
              </a:ext>
            </a:extLst>
          </p:cNvPr>
          <p:cNvSpPr txBox="1"/>
          <p:nvPr/>
        </p:nvSpPr>
        <p:spPr>
          <a:xfrm>
            <a:off x="14121990" y="9208168"/>
            <a:ext cx="3942346" cy="369332"/>
          </a:xfrm>
          <a:prstGeom prst="rect">
            <a:avLst/>
          </a:prstGeom>
          <a:noFill/>
        </p:spPr>
        <p:txBody>
          <a:bodyPr wrap="square">
            <a:spAutoFit/>
          </a:bodyPr>
          <a:lstStyle/>
          <a:p>
            <a:pPr algn="r"/>
            <a:r>
              <a:rPr lang="en-US" sz="1800" i="0" u="none" strike="noStrike" dirty="0">
                <a:solidFill>
                  <a:schemeClr val="tx1"/>
                </a:solidFill>
                <a:effectLst/>
                <a:hlinkClick r:id="rId8"/>
              </a:rPr>
              <a:t>./resources/links-to-</a:t>
            </a:r>
            <a:r>
              <a:rPr lang="en-US" sz="1800" i="0" u="none" strike="noStrike" dirty="0" err="1">
                <a:solidFill>
                  <a:schemeClr val="tx1"/>
                </a:solidFill>
                <a:effectLst/>
                <a:hlinkClick r:id="rId8"/>
              </a:rPr>
              <a:t>resources.md</a:t>
            </a:r>
            <a:endParaRPr lang="en-US" sz="1800" i="0" u="none" strike="noStrike" dirty="0">
              <a:solidFill>
                <a:schemeClr val="tx1"/>
              </a:solidFill>
              <a:effectLst/>
            </a:endParaRPr>
          </a:p>
        </p:txBody>
      </p:sp>
    </p:spTree>
    <p:extLst>
      <p:ext uri="{BB962C8B-B14F-4D97-AF65-F5344CB8AC3E}">
        <p14:creationId xmlns:p14="http://schemas.microsoft.com/office/powerpoint/2010/main" val="2640309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17F1-92EE-FFCB-D031-D85D9CDEB313}"/>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CE76A3B8-0698-2B9B-F98F-3BE5F6238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Tree>
    <p:extLst>
      <p:ext uri="{BB962C8B-B14F-4D97-AF65-F5344CB8AC3E}">
        <p14:creationId xmlns:p14="http://schemas.microsoft.com/office/powerpoint/2010/main" val="59055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83299-1B0B-DF21-CF2C-9EAD41DD5F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0B9E4FA-4959-E781-1BDB-BF4DC48FDDE1}"/>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BA227E74-9336-D257-61FC-9BB9805A535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pic>
        <p:nvPicPr>
          <p:cNvPr id="2" name="Picture 2" descr="ScRNASeqSnap repository logo">
            <a:extLst>
              <a:ext uri="{FF2B5EF4-FFF2-40B4-BE49-F238E27FC236}">
                <a16:creationId xmlns:a16="http://schemas.microsoft.com/office/drawing/2014/main" id="{7065BCF3-0D7C-DA02-749A-B7548AB2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D62521DB-549F-2BF2-732A-68FA3E8CFA84}"/>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601DA0E3-0197-62D7-B865-00C03B0A3D8E}"/>
              </a:ext>
            </a:extLst>
          </p:cNvPr>
          <p:cNvSpPr/>
          <p:nvPr/>
        </p:nvSpPr>
        <p:spPr>
          <a:xfrm flipV="1">
            <a:off x="6144768" y="3056533"/>
            <a:ext cx="6309360" cy="1131415"/>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55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2C48-B4E9-3E69-A2C3-211EFA2FED4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F40701-67F9-D855-D863-EE7A9676B79E}"/>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FD9F2D5E-F127-CE6D-4794-C51661F1BF4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2" name="Picture 2" descr="ScRNASeqSnap repository logo">
            <a:extLst>
              <a:ext uri="{FF2B5EF4-FFF2-40B4-BE49-F238E27FC236}">
                <a16:creationId xmlns:a16="http://schemas.microsoft.com/office/drawing/2014/main" id="{7FC86D54-97FB-91F3-C101-D18CB935A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89A005F1-FCF0-1829-BF99-098FC03C0183}"/>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ECA7ED1D-7364-98DD-658C-6EA766744EF4}"/>
              </a:ext>
            </a:extLst>
          </p:cNvPr>
          <p:cNvSpPr/>
          <p:nvPr/>
        </p:nvSpPr>
        <p:spPr>
          <a:xfrm flipV="1">
            <a:off x="5839326" y="4106776"/>
            <a:ext cx="7170821" cy="54627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71477"/>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25994</TotalTime>
  <Words>2218</Words>
  <Application>Microsoft Macintosh PowerPoint</Application>
  <PresentationFormat>Custom</PresentationFormat>
  <Paragraphs>456</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How to access the code</vt:lpstr>
      <vt:lpstr>How to access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How to run the code</vt:lpstr>
      <vt:lpstr>ScRNASeqSnap analysis modules</vt:lpstr>
      <vt:lpstr>ScRNASeqSnap analysis modules</vt:lpstr>
      <vt:lpstr>`fastqc-analysis` module</vt:lpstr>
      <vt:lpstr>`run-fastqc-analysis.sh`</vt:lpstr>
      <vt:lpstr>`run-fastqc-analysis.sh` and `lsf-script.txt`</vt:lpstr>
      <vt:lpstr>README.md</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466</cp:revision>
  <cp:lastPrinted>2024-10-09T20:17:08Z</cp:lastPrinted>
  <dcterms:created xsi:type="dcterms:W3CDTF">2023-11-09T14:55:27Z</dcterms:created>
  <dcterms:modified xsi:type="dcterms:W3CDTF">2024-12-09T20:03:08Z</dcterms:modified>
</cp:coreProperties>
</file>